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77" r:id="rId5"/>
    <p:sldId id="259" r:id="rId6"/>
    <p:sldId id="278" r:id="rId7"/>
    <p:sldId id="260" r:id="rId8"/>
    <p:sldId id="261" r:id="rId9"/>
    <p:sldId id="262" r:id="rId10"/>
    <p:sldId id="279" r:id="rId11"/>
    <p:sldId id="263" r:id="rId12"/>
    <p:sldId id="280"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37" d="100"/>
          <a:sy n="37" d="100"/>
        </p:scale>
        <p:origin x="-141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D796146-6551-437E-A52E-E96EF50A7E71}" type="datetimeFigureOut">
              <a:rPr lang="en-US" smtClean="0"/>
              <a:pPr/>
              <a:t>10/22/2012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DE7AF0-2F7C-4FDB-9F54-8752EC631DB6}" type="slidenum">
              <a:rPr lang="en-US" smtClean="0"/>
              <a:pPr/>
              <a:t>‹#›</a:t>
            </a:fld>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D796146-6551-437E-A52E-E96EF50A7E71}" type="datetimeFigureOut">
              <a:rPr lang="en-US" smtClean="0"/>
              <a:pPr/>
              <a:t>10/22/2012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DE7AF0-2F7C-4FDB-9F54-8752EC631DB6}" type="slidenum">
              <a:rPr lang="en-US" smtClean="0"/>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D796146-6551-437E-A52E-E96EF50A7E71}" type="datetimeFigureOut">
              <a:rPr lang="en-US" smtClean="0"/>
              <a:pPr/>
              <a:t>10/22/2012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DE7AF0-2F7C-4FDB-9F54-8752EC631DB6}" type="slidenum">
              <a:rPr lang="en-US" smtClean="0"/>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D796146-6551-437E-A52E-E96EF50A7E71}" type="datetimeFigureOut">
              <a:rPr lang="en-US" smtClean="0"/>
              <a:pPr/>
              <a:t>10/22/2012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DE7AF0-2F7C-4FDB-9F54-8752EC631DB6}" type="slidenum">
              <a:rPr lang="en-US" smtClean="0"/>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D796146-6551-437E-A52E-E96EF50A7E71}" type="datetimeFigureOut">
              <a:rPr lang="en-US" smtClean="0"/>
              <a:pPr/>
              <a:t>10/22/2012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DE7AF0-2F7C-4FDB-9F54-8752EC631DB6}" type="slidenum">
              <a:rPr lang="en-US" smtClean="0"/>
              <a:pPr/>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D796146-6551-437E-A52E-E96EF50A7E71}" type="datetimeFigureOut">
              <a:rPr lang="en-US" smtClean="0"/>
              <a:pPr/>
              <a:t>10/22/2012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DE7AF0-2F7C-4FDB-9F54-8752EC631DB6}" type="slidenum">
              <a:rPr lang="en-US" smtClean="0"/>
              <a:p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D796146-6551-437E-A52E-E96EF50A7E71}" type="datetimeFigureOut">
              <a:rPr lang="en-US" smtClean="0"/>
              <a:pPr/>
              <a:t>10/22/2012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8DE7AF0-2F7C-4FDB-9F54-8752EC631DB6}" type="slidenum">
              <a:rPr lang="en-US" smtClean="0"/>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D796146-6551-437E-A52E-E96EF50A7E71}" type="datetimeFigureOut">
              <a:rPr lang="en-US" smtClean="0"/>
              <a:pPr/>
              <a:t>10/22/2012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8DE7AF0-2F7C-4FDB-9F54-8752EC631DB6}" type="slidenum">
              <a:rPr lang="en-US" smtClean="0"/>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D796146-6551-437E-A52E-E96EF50A7E71}" type="datetimeFigureOut">
              <a:rPr lang="en-US" smtClean="0"/>
              <a:pPr/>
              <a:t>10/22/2012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8DE7AF0-2F7C-4FDB-9F54-8752EC631DB6}" type="slidenum">
              <a:rPr lang="en-US" smtClean="0"/>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D796146-6551-437E-A52E-E96EF50A7E71}" type="datetimeFigureOut">
              <a:rPr lang="en-US" smtClean="0"/>
              <a:pPr/>
              <a:t>10/22/2012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DE7AF0-2F7C-4FDB-9F54-8752EC631DB6}" type="slidenum">
              <a:rPr lang="en-US" smtClean="0"/>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D796146-6551-437E-A52E-E96EF50A7E71}" type="datetimeFigureOut">
              <a:rPr lang="en-US" smtClean="0"/>
              <a:pPr/>
              <a:t>10/22/2012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DE7AF0-2F7C-4FDB-9F54-8752EC631DB6}" type="slidenum">
              <a:rPr lang="en-US" smtClean="0"/>
              <a:pPr/>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796146-6551-437E-A52E-E96EF50A7E71}" type="datetimeFigureOut">
              <a:rPr lang="en-US" smtClean="0"/>
              <a:pPr/>
              <a:t>10/22/2012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E7AF0-2F7C-4FDB-9F54-8752EC631DB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sz="6600" b="1" dirty="0" smtClean="0">
                <a:solidFill>
                  <a:schemeClr val="bg1"/>
                </a:solidFill>
                <a:latin typeface="Bradley Hand ITC" pitchFamily="66" charset="0"/>
              </a:rPr>
              <a:t>Force, Mass, and Acceleration </a:t>
            </a:r>
            <a:endParaRPr lang="en-US" sz="6600" b="1" dirty="0">
              <a:solidFill>
                <a:schemeClr val="bg1"/>
              </a:solidFill>
              <a:latin typeface="Bradley Hand ITC" pitchFamily="66" charset="0"/>
            </a:endParaRPr>
          </a:p>
        </p:txBody>
      </p:sp>
      <p:sp>
        <p:nvSpPr>
          <p:cNvPr id="3" name="Subtitle 2"/>
          <p:cNvSpPr>
            <a:spLocks noGrp="1"/>
          </p:cNvSpPr>
          <p:nvPr>
            <p:ph type="subTitle" idx="1"/>
          </p:nvPr>
        </p:nvSpPr>
        <p:spPr/>
        <p:txBody>
          <a:bodyPr/>
          <a:lstStyle/>
          <a:p>
            <a:endParaRPr lang="en-US"/>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4400" dirty="0" smtClean="0">
                <a:solidFill>
                  <a:schemeClr val="bg1"/>
                </a:solidFill>
                <a:latin typeface="Bradley Hand ITC" pitchFamily="66" charset="0"/>
              </a:rPr>
              <a:t>EX: when you want to run faster do you work more or less? More, right? Because it takes more work, or more force, for you to move faster. </a:t>
            </a:r>
          </a:p>
          <a:p>
            <a:endParaRPr lang="en-US" sz="4400"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None/>
            </a:pPr>
            <a:r>
              <a:rPr lang="en-US" sz="4400" dirty="0" smtClean="0">
                <a:solidFill>
                  <a:schemeClr val="bg1"/>
                </a:solidFill>
                <a:latin typeface="Bradley Hand ITC" pitchFamily="66" charset="0"/>
              </a:rPr>
              <a:t>If </a:t>
            </a:r>
            <a:r>
              <a:rPr lang="en-US" sz="4400" dirty="0">
                <a:solidFill>
                  <a:schemeClr val="bg1"/>
                </a:solidFill>
                <a:latin typeface="Bradley Hand ITC" pitchFamily="66" charset="0"/>
              </a:rPr>
              <a:t>you double the mass of an object, then the acceleration decreases by half. </a:t>
            </a:r>
          </a:p>
          <a:p>
            <a:pPr>
              <a:buNone/>
            </a:pPr>
            <a:endParaRPr lang="en-US" sz="4400" dirty="0">
              <a:solidFill>
                <a:schemeClr val="bg1"/>
              </a:solidFill>
              <a:latin typeface="Bradley Hand ITC"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4400" dirty="0" smtClean="0">
                <a:solidFill>
                  <a:schemeClr val="bg1"/>
                </a:solidFill>
                <a:latin typeface="Bradley Hand ITC" pitchFamily="66" charset="0"/>
              </a:rPr>
              <a:t>EX: If you are running and someone jumps on your back, do you speed up or slow down? Slow down, right? Because it’s harder, or it takes more force, for you to go faster.  </a:t>
            </a:r>
          </a:p>
          <a:p>
            <a:endParaRPr lang="en-US" sz="4400" dirty="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600" dirty="0" smtClean="0">
                <a:solidFill>
                  <a:schemeClr val="bg1"/>
                </a:solidFill>
                <a:latin typeface="Bradley Hand ITC" pitchFamily="66" charset="0"/>
              </a:rPr>
              <a:t>Friction </a:t>
            </a:r>
            <a:endParaRPr lang="en-US" sz="6600" dirty="0">
              <a:solidFill>
                <a:schemeClr val="bg1"/>
              </a:solidFill>
              <a:latin typeface="Bradley Hand ITC" pitchFamily="66" charset="0"/>
            </a:endParaRPr>
          </a:p>
        </p:txBody>
      </p:sp>
      <p:sp>
        <p:nvSpPr>
          <p:cNvPr id="3" name="Content Placeholder 2"/>
          <p:cNvSpPr>
            <a:spLocks noGrp="1"/>
          </p:cNvSpPr>
          <p:nvPr>
            <p:ph idx="1"/>
          </p:nvPr>
        </p:nvSpPr>
        <p:spPr/>
        <p:txBody>
          <a:bodyPr/>
          <a:lstStyle/>
          <a:p>
            <a:r>
              <a:rPr lang="en-US" sz="4000" dirty="0">
                <a:solidFill>
                  <a:schemeClr val="bg1"/>
                </a:solidFill>
                <a:latin typeface="Bradley Hand ITC" pitchFamily="66" charset="0"/>
              </a:rPr>
              <a:t>Touch the table top of your chair. </a:t>
            </a:r>
          </a:p>
          <a:p>
            <a:r>
              <a:rPr lang="en-US" sz="4000" dirty="0">
                <a:solidFill>
                  <a:schemeClr val="bg1"/>
                </a:solidFill>
                <a:latin typeface="Bradley Hand ITC" pitchFamily="66" charset="0"/>
              </a:rPr>
              <a:t>Does it feel smooth? It does, doesn’t it?</a:t>
            </a:r>
          </a:p>
          <a:p>
            <a:endParaRPr lang="en-US" dirty="0">
              <a:solidFill>
                <a:schemeClr val="bg1"/>
              </a:solidFill>
              <a:latin typeface="Bradley Hand ITC"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None/>
            </a:pPr>
            <a:r>
              <a:rPr lang="en-US" sz="4000" dirty="0" smtClean="0">
                <a:solidFill>
                  <a:schemeClr val="bg1"/>
                </a:solidFill>
                <a:latin typeface="Bradley Hand ITC" pitchFamily="66" charset="0"/>
              </a:rPr>
              <a:t>Although </a:t>
            </a:r>
            <a:r>
              <a:rPr lang="en-US" sz="4000" dirty="0">
                <a:solidFill>
                  <a:schemeClr val="bg1"/>
                </a:solidFill>
                <a:latin typeface="Bradley Hand ITC" pitchFamily="66" charset="0"/>
              </a:rPr>
              <a:t>surfaces may seem smooth, if you look closely with a microscope, you’ll find that any smooth surface still has many irregularities (cracks, hills, valleys, bumps, etc.) </a:t>
            </a:r>
          </a:p>
          <a:p>
            <a:endParaRPr lang="en-US" sz="4000" dirty="0">
              <a:solidFill>
                <a:schemeClr val="bg1"/>
              </a:solidFill>
              <a:latin typeface="Bradley Hand ITC" pitchFamily="66" charset="0"/>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None/>
            </a:pPr>
            <a:r>
              <a:rPr lang="en-US" sz="4000" dirty="0">
                <a:solidFill>
                  <a:schemeClr val="bg1"/>
                </a:solidFill>
                <a:latin typeface="Bradley Hand ITC" pitchFamily="66" charset="0"/>
              </a:rPr>
              <a:t>These irregularities get caught up on each other when they rub against other irregularities on other surfaces (</a:t>
            </a:r>
            <a:r>
              <a:rPr lang="en-US" sz="4000" b="1" dirty="0">
                <a:solidFill>
                  <a:schemeClr val="bg1"/>
                </a:solidFill>
                <a:latin typeface="Bradley Hand ITC" pitchFamily="66" charset="0"/>
              </a:rPr>
              <a:t>when two surfaces rub together</a:t>
            </a:r>
            <a:r>
              <a:rPr lang="en-US" sz="4000" dirty="0">
                <a:solidFill>
                  <a:schemeClr val="bg1"/>
                </a:solidFill>
                <a:latin typeface="Bradley Hand ITC" pitchFamily="66" charset="0"/>
              </a:rPr>
              <a:t>) and they create a force we like to call </a:t>
            </a:r>
            <a:r>
              <a:rPr lang="en-US" sz="4000" b="1" dirty="0">
                <a:solidFill>
                  <a:schemeClr val="bg1"/>
                </a:solidFill>
                <a:latin typeface="Bradley Hand ITC" pitchFamily="66" charset="0"/>
              </a:rPr>
              <a:t>friction. </a:t>
            </a:r>
            <a:endParaRPr lang="en-US" sz="4000" dirty="0">
              <a:solidFill>
                <a:schemeClr val="bg1"/>
              </a:solidFill>
              <a:latin typeface="Bradley Hand ITC" pitchFamily="66" charset="0"/>
            </a:endParaRPr>
          </a:p>
          <a:p>
            <a:endParaRPr lang="en-US" sz="4000" dirty="0">
              <a:solidFill>
                <a:schemeClr val="bg1"/>
              </a:solidFill>
              <a:latin typeface="Bradley Hand ITC" pitchFamily="66" charset="0"/>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None/>
            </a:pPr>
            <a:r>
              <a:rPr lang="en-US" sz="4400" dirty="0">
                <a:solidFill>
                  <a:schemeClr val="bg1"/>
                </a:solidFill>
                <a:latin typeface="Bradley Hand ITC" pitchFamily="66" charset="0"/>
              </a:rPr>
              <a:t>Friction </a:t>
            </a:r>
            <a:r>
              <a:rPr lang="en-US" sz="4400" b="1" dirty="0">
                <a:solidFill>
                  <a:schemeClr val="bg1"/>
                </a:solidFill>
                <a:latin typeface="Bradley Hand ITC" pitchFamily="66" charset="0"/>
              </a:rPr>
              <a:t>opposes</a:t>
            </a:r>
            <a:r>
              <a:rPr lang="en-US" sz="4400" dirty="0">
                <a:solidFill>
                  <a:schemeClr val="bg1"/>
                </a:solidFill>
                <a:latin typeface="Bradley Hand ITC" pitchFamily="66" charset="0"/>
              </a:rPr>
              <a:t> motion, without it, an object in motion would remain in motion forever. </a:t>
            </a:r>
          </a:p>
          <a:p>
            <a:endParaRPr lang="en-US" sz="4400" dirty="0">
              <a:solidFill>
                <a:schemeClr val="bg1"/>
              </a:solidFill>
              <a:latin typeface="Bradley Hand ITC" pitchFamily="66" charset="0"/>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None/>
            </a:pPr>
            <a:r>
              <a:rPr lang="en-US" sz="4400" dirty="0">
                <a:solidFill>
                  <a:schemeClr val="bg1"/>
                </a:solidFill>
                <a:latin typeface="Bradley Hand ITC" pitchFamily="66" charset="0"/>
              </a:rPr>
              <a:t>The amount of friction depends on two factors:</a:t>
            </a:r>
          </a:p>
          <a:p>
            <a:pPr lvl="0"/>
            <a:r>
              <a:rPr lang="en-US" sz="4400" dirty="0">
                <a:solidFill>
                  <a:schemeClr val="bg1"/>
                </a:solidFill>
                <a:latin typeface="Bradley Hand ITC" pitchFamily="66" charset="0"/>
              </a:rPr>
              <a:t>Types of surfaces (ice vs. sand)</a:t>
            </a:r>
          </a:p>
          <a:p>
            <a:pPr lvl="0"/>
            <a:r>
              <a:rPr lang="en-US" sz="4400" dirty="0">
                <a:solidFill>
                  <a:schemeClr val="bg1"/>
                </a:solidFill>
                <a:latin typeface="Bradley Hand ITC" pitchFamily="66" charset="0"/>
              </a:rPr>
              <a:t>How hard the surfaces push together (hand friction)</a:t>
            </a:r>
          </a:p>
          <a:p>
            <a:endParaRPr lang="en-US" sz="4400" dirty="0">
              <a:solidFill>
                <a:schemeClr val="bg1"/>
              </a:solidFill>
              <a:latin typeface="Bradley Hand ITC"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Autofit/>
          </a:bodyPr>
          <a:lstStyle/>
          <a:p>
            <a:pPr>
              <a:buNone/>
            </a:pPr>
            <a:r>
              <a:rPr lang="en-US" sz="4000" dirty="0">
                <a:solidFill>
                  <a:schemeClr val="bg1"/>
                </a:solidFill>
                <a:latin typeface="Bradley Hand ITC" pitchFamily="66" charset="0"/>
              </a:rPr>
              <a:t>There are three types of friction:</a:t>
            </a:r>
          </a:p>
          <a:p>
            <a:pPr lvl="0"/>
            <a:r>
              <a:rPr lang="en-US" sz="4000" dirty="0">
                <a:solidFill>
                  <a:schemeClr val="bg1"/>
                </a:solidFill>
                <a:latin typeface="Bradley Hand ITC" pitchFamily="66" charset="0"/>
              </a:rPr>
              <a:t>Sliding friction (Solid surfaces </a:t>
            </a:r>
            <a:r>
              <a:rPr lang="en-US" sz="4000" i="1" dirty="0">
                <a:solidFill>
                  <a:schemeClr val="bg1"/>
                </a:solidFill>
                <a:latin typeface="Bradley Hand ITC" pitchFamily="66" charset="0"/>
              </a:rPr>
              <a:t>slides</a:t>
            </a:r>
            <a:r>
              <a:rPr lang="en-US" sz="4000" dirty="0">
                <a:solidFill>
                  <a:schemeClr val="bg1"/>
                </a:solidFill>
                <a:latin typeface="Bradley Hand ITC" pitchFamily="66" charset="0"/>
              </a:rPr>
              <a:t> over another)</a:t>
            </a:r>
          </a:p>
          <a:p>
            <a:pPr lvl="0"/>
            <a:r>
              <a:rPr lang="en-US" sz="4000" dirty="0">
                <a:solidFill>
                  <a:schemeClr val="bg1"/>
                </a:solidFill>
                <a:latin typeface="Bradley Hand ITC" pitchFamily="66" charset="0"/>
              </a:rPr>
              <a:t>Rolling friction (object </a:t>
            </a:r>
            <a:r>
              <a:rPr lang="en-US" sz="4000" i="1" dirty="0">
                <a:solidFill>
                  <a:schemeClr val="bg1"/>
                </a:solidFill>
                <a:latin typeface="Bradley Hand ITC" pitchFamily="66" charset="0"/>
              </a:rPr>
              <a:t>rolls</a:t>
            </a:r>
            <a:r>
              <a:rPr lang="en-US" sz="4000" dirty="0">
                <a:solidFill>
                  <a:schemeClr val="bg1"/>
                </a:solidFill>
                <a:latin typeface="Bradley Hand ITC" pitchFamily="66" charset="0"/>
              </a:rPr>
              <a:t> over another)</a:t>
            </a:r>
          </a:p>
          <a:p>
            <a:pPr lvl="0"/>
            <a:r>
              <a:rPr lang="en-US" sz="4000" dirty="0">
                <a:solidFill>
                  <a:schemeClr val="bg1"/>
                </a:solidFill>
                <a:latin typeface="Bradley Hand ITC" pitchFamily="66" charset="0"/>
              </a:rPr>
              <a:t>Fluid friction (object moves through </a:t>
            </a:r>
            <a:r>
              <a:rPr lang="en-US" sz="4000" i="1" dirty="0">
                <a:solidFill>
                  <a:schemeClr val="bg1"/>
                </a:solidFill>
                <a:latin typeface="Bradley Hand ITC" pitchFamily="66" charset="0"/>
              </a:rPr>
              <a:t>liquid </a:t>
            </a:r>
            <a:r>
              <a:rPr lang="en-US" sz="4000" dirty="0">
                <a:solidFill>
                  <a:schemeClr val="bg1"/>
                </a:solidFill>
                <a:latin typeface="Bradley Hand ITC" pitchFamily="66" charset="0"/>
              </a:rPr>
              <a:t>or</a:t>
            </a:r>
            <a:r>
              <a:rPr lang="en-US" sz="4000" i="1" dirty="0">
                <a:solidFill>
                  <a:schemeClr val="bg1"/>
                </a:solidFill>
                <a:latin typeface="Bradley Hand ITC" pitchFamily="66" charset="0"/>
              </a:rPr>
              <a:t> gas</a:t>
            </a:r>
            <a:r>
              <a:rPr lang="en-US" sz="4000" dirty="0">
                <a:solidFill>
                  <a:schemeClr val="bg1"/>
                </a:solidFill>
                <a:latin typeface="Bradley Hand ITC" pitchFamily="66" charset="0"/>
              </a:rPr>
              <a:t>)</a:t>
            </a:r>
          </a:p>
          <a:p>
            <a:endParaRPr lang="en-US" sz="4000" dirty="0">
              <a:solidFill>
                <a:schemeClr val="bg1"/>
              </a:solidFill>
              <a:latin typeface="Bradley Hand ITC"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4400" dirty="0">
                <a:solidFill>
                  <a:schemeClr val="bg1"/>
                </a:solidFill>
                <a:latin typeface="Bradley Hand ITC" pitchFamily="66" charset="0"/>
              </a:rPr>
              <a:t>Sliding friction examples: skis sliding through snow, socks sliding on carpet, your hand sliding over the tabletop. </a:t>
            </a:r>
          </a:p>
          <a:p>
            <a:endParaRPr lang="en-US" sz="4400" dirty="0">
              <a:solidFill>
                <a:schemeClr val="bg1"/>
              </a:solidFill>
              <a:latin typeface="Bradley Hand ITC" pitchFamily="66"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None/>
            </a:pPr>
            <a:r>
              <a:rPr lang="en-US" sz="4400" dirty="0">
                <a:solidFill>
                  <a:schemeClr val="bg1"/>
                </a:solidFill>
                <a:latin typeface="Bradley Hand ITC" pitchFamily="66" charset="0"/>
              </a:rPr>
              <a:t>Is it easier to push an empty shopping cart at the grocery store than it is to push a cart with all the week’s groceries in it? Why?</a:t>
            </a:r>
          </a:p>
          <a:p>
            <a:endParaRPr lang="en-US" sz="4400" dirty="0">
              <a:solidFill>
                <a:schemeClr val="bg1"/>
              </a:solidFill>
              <a:latin typeface="Bradley Hand ITC" pitchFamily="66"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4400" dirty="0">
                <a:solidFill>
                  <a:schemeClr val="bg1"/>
                </a:solidFill>
                <a:latin typeface="Bradley Hand ITC" pitchFamily="66" charset="0"/>
              </a:rPr>
              <a:t>Rolling friction: roller </a:t>
            </a:r>
            <a:r>
              <a:rPr lang="en-US" sz="4400" dirty="0" err="1">
                <a:solidFill>
                  <a:schemeClr val="bg1"/>
                </a:solidFill>
                <a:latin typeface="Bradley Hand ITC" pitchFamily="66" charset="0"/>
              </a:rPr>
              <a:t>blading</a:t>
            </a:r>
            <a:r>
              <a:rPr lang="en-US" sz="4400" dirty="0">
                <a:solidFill>
                  <a:schemeClr val="bg1"/>
                </a:solidFill>
                <a:latin typeface="Bradley Hand ITC" pitchFamily="66" charset="0"/>
              </a:rPr>
              <a:t>, cars driving on pavement, </a:t>
            </a:r>
            <a:r>
              <a:rPr lang="en-US" sz="4400" dirty="0" err="1">
                <a:solidFill>
                  <a:schemeClr val="bg1"/>
                </a:solidFill>
                <a:latin typeface="Bradley Hand ITC" pitchFamily="66" charset="0"/>
              </a:rPr>
              <a:t>skatebording</a:t>
            </a:r>
            <a:r>
              <a:rPr lang="en-US" sz="4400" dirty="0">
                <a:solidFill>
                  <a:schemeClr val="bg1"/>
                </a:solidFill>
                <a:latin typeface="Bradley Hand ITC" pitchFamily="66" charset="0"/>
              </a:rPr>
              <a:t>.</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4400" dirty="0">
                <a:solidFill>
                  <a:schemeClr val="bg1"/>
                </a:solidFill>
                <a:latin typeface="Bradley Hand ITC" pitchFamily="66" charset="0"/>
              </a:rPr>
              <a:t>Fluid friction: skis moving through water, jumping out of an airplane (air resistance), adding oil to a squeaky door hinge. </a:t>
            </a:r>
          </a:p>
          <a:p>
            <a:endParaRPr lang="en-US" sz="4400" dirty="0">
              <a:solidFill>
                <a:schemeClr val="bg1"/>
              </a:solidFill>
              <a:latin typeface="Bradley Hand ITC" pitchFamily="66" charset="0"/>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600" dirty="0" smtClean="0">
                <a:solidFill>
                  <a:schemeClr val="bg1"/>
                </a:solidFill>
                <a:latin typeface="Bradley Hand ITC" pitchFamily="66" charset="0"/>
              </a:rPr>
              <a:t>Gravity </a:t>
            </a:r>
            <a:endParaRPr lang="en-US" sz="6600" dirty="0">
              <a:solidFill>
                <a:schemeClr val="bg1"/>
              </a:solidFill>
              <a:latin typeface="Bradley Hand ITC" pitchFamily="66" charset="0"/>
            </a:endParaRPr>
          </a:p>
        </p:txBody>
      </p:sp>
      <p:sp>
        <p:nvSpPr>
          <p:cNvPr id="3" name="Content Placeholder 2"/>
          <p:cNvSpPr>
            <a:spLocks noGrp="1"/>
          </p:cNvSpPr>
          <p:nvPr>
            <p:ph idx="1"/>
          </p:nvPr>
        </p:nvSpPr>
        <p:spPr/>
        <p:txBody>
          <a:bodyPr>
            <a:normAutofit/>
          </a:bodyPr>
          <a:lstStyle/>
          <a:p>
            <a:r>
              <a:rPr lang="en-US" sz="4400" dirty="0">
                <a:solidFill>
                  <a:schemeClr val="bg1"/>
                </a:solidFill>
                <a:latin typeface="Bradley Hand ITC" pitchFamily="66" charset="0"/>
              </a:rPr>
              <a:t>The force that pulls objects towards the center of the earth is called </a:t>
            </a:r>
            <a:r>
              <a:rPr lang="en-US" sz="4400" b="1" dirty="0">
                <a:solidFill>
                  <a:schemeClr val="bg1"/>
                </a:solidFill>
                <a:latin typeface="Bradley Hand ITC" pitchFamily="66" charset="0"/>
              </a:rPr>
              <a:t>gravity</a:t>
            </a:r>
            <a:r>
              <a:rPr lang="en-US" sz="4400" b="1" dirty="0" smtClean="0">
                <a:solidFill>
                  <a:schemeClr val="bg1"/>
                </a:solidFill>
                <a:latin typeface="Bradley Hand ITC" pitchFamily="66" charset="0"/>
              </a:rPr>
              <a:t>.</a:t>
            </a:r>
            <a:endParaRPr lang="en-US" sz="4400" dirty="0">
              <a:solidFill>
                <a:schemeClr val="bg1"/>
              </a:solidFill>
              <a:latin typeface="Bradley Hand ITC" pitchFamily="66" charset="0"/>
            </a:endParaRPr>
          </a:p>
          <a:p>
            <a:r>
              <a:rPr lang="en-US" sz="4400" dirty="0">
                <a:solidFill>
                  <a:schemeClr val="bg1"/>
                </a:solidFill>
                <a:latin typeface="Bradley Hand ITC" pitchFamily="66" charset="0"/>
              </a:rPr>
              <a:t>The force of gravity pulls us with is a whopping </a:t>
            </a:r>
            <a:r>
              <a:rPr lang="en-US" sz="4400" b="1" dirty="0">
                <a:solidFill>
                  <a:schemeClr val="bg1"/>
                </a:solidFill>
                <a:latin typeface="Bradley Hand ITC" pitchFamily="66" charset="0"/>
              </a:rPr>
              <a:t>9.8m/s</a:t>
            </a:r>
            <a:r>
              <a:rPr lang="en-US" sz="4400" dirty="0">
                <a:solidFill>
                  <a:schemeClr val="bg1"/>
                </a:solidFill>
                <a:latin typeface="Bradley Hand ITC" pitchFamily="66" charset="0"/>
              </a:rPr>
              <a:t>.</a:t>
            </a:r>
          </a:p>
          <a:p>
            <a:pPr>
              <a:buNone/>
            </a:pPr>
            <a:endParaRPr lang="en-US" sz="4400" dirty="0">
              <a:solidFill>
                <a:schemeClr val="bg1"/>
              </a:solidFill>
              <a:latin typeface="Bradley Hand ITC"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None/>
            </a:pPr>
            <a:r>
              <a:rPr lang="en-US" sz="4000" dirty="0" smtClean="0">
                <a:solidFill>
                  <a:schemeClr val="bg1"/>
                </a:solidFill>
                <a:latin typeface="Bradley Hand ITC" pitchFamily="66" charset="0"/>
              </a:rPr>
              <a:t>The </a:t>
            </a:r>
            <a:r>
              <a:rPr lang="en-US" sz="4000" dirty="0">
                <a:solidFill>
                  <a:schemeClr val="bg1"/>
                </a:solidFill>
                <a:latin typeface="Bradley Hand ITC" pitchFamily="66" charset="0"/>
              </a:rPr>
              <a:t>measure of the force of gravity on an object is called </a:t>
            </a:r>
            <a:r>
              <a:rPr lang="en-US" sz="4000" b="1" dirty="0">
                <a:solidFill>
                  <a:schemeClr val="bg1"/>
                </a:solidFill>
                <a:latin typeface="Bradley Hand ITC" pitchFamily="66" charset="0"/>
              </a:rPr>
              <a:t>weight.</a:t>
            </a:r>
            <a:r>
              <a:rPr lang="en-US" sz="4000" dirty="0">
                <a:solidFill>
                  <a:schemeClr val="bg1"/>
                </a:solidFill>
                <a:latin typeface="Bradley Hand ITC" pitchFamily="66" charset="0"/>
              </a:rPr>
              <a:t> </a:t>
            </a:r>
          </a:p>
          <a:p>
            <a:r>
              <a:rPr lang="en-US" sz="4000" dirty="0">
                <a:solidFill>
                  <a:schemeClr val="bg1"/>
                </a:solidFill>
                <a:latin typeface="Bradley Hand ITC" pitchFamily="66" charset="0"/>
              </a:rPr>
              <a:t>CAUTION: a smart person mistake would be to think that weight is the same as mass, but </a:t>
            </a:r>
            <a:r>
              <a:rPr lang="en-US" sz="4000" b="1" dirty="0">
                <a:solidFill>
                  <a:schemeClr val="bg1"/>
                </a:solidFill>
                <a:latin typeface="Bradley Hand ITC" pitchFamily="66" charset="0"/>
              </a:rPr>
              <a:t>weight and mass are completely different</a:t>
            </a:r>
            <a:r>
              <a:rPr lang="en-US" sz="4000" dirty="0">
                <a:solidFill>
                  <a:schemeClr val="bg1"/>
                </a:solidFill>
                <a:latin typeface="Bradley Hand ITC" pitchFamily="66" charset="0"/>
              </a:rPr>
              <a:t>. </a:t>
            </a:r>
          </a:p>
          <a:p>
            <a:endParaRPr lang="en-US" sz="4000" dirty="0">
              <a:solidFill>
                <a:schemeClr val="bg1"/>
              </a:solidFill>
              <a:latin typeface="Bradley Hand ITC"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4400" b="1" dirty="0">
                <a:solidFill>
                  <a:schemeClr val="bg1"/>
                </a:solidFill>
                <a:latin typeface="Bradley Hand ITC" pitchFamily="66" charset="0"/>
              </a:rPr>
              <a:t>Weight</a:t>
            </a:r>
            <a:r>
              <a:rPr lang="en-US" sz="4400" dirty="0">
                <a:solidFill>
                  <a:schemeClr val="bg1"/>
                </a:solidFill>
                <a:latin typeface="Bradley Hand ITC" pitchFamily="66" charset="0"/>
              </a:rPr>
              <a:t> changes with the </a:t>
            </a:r>
            <a:r>
              <a:rPr lang="en-US" sz="4400" b="1" dirty="0">
                <a:solidFill>
                  <a:schemeClr val="bg1"/>
                </a:solidFill>
                <a:latin typeface="Bradley Hand ITC" pitchFamily="66" charset="0"/>
              </a:rPr>
              <a:t>gravity</a:t>
            </a:r>
            <a:r>
              <a:rPr lang="en-US" sz="4400" dirty="0">
                <a:solidFill>
                  <a:schemeClr val="bg1"/>
                </a:solidFill>
                <a:latin typeface="Bradley Hand ITC" pitchFamily="66" charset="0"/>
              </a:rPr>
              <a:t> pull and </a:t>
            </a:r>
            <a:r>
              <a:rPr lang="en-US" sz="4400" b="1" dirty="0">
                <a:solidFill>
                  <a:schemeClr val="bg1"/>
                </a:solidFill>
                <a:latin typeface="Bradley Hand ITC" pitchFamily="66" charset="0"/>
              </a:rPr>
              <a:t>mass</a:t>
            </a:r>
            <a:r>
              <a:rPr lang="en-US" sz="4400" dirty="0">
                <a:solidFill>
                  <a:schemeClr val="bg1"/>
                </a:solidFill>
                <a:latin typeface="Bradley Hand ITC" pitchFamily="66" charset="0"/>
              </a:rPr>
              <a:t> changes with the amount of </a:t>
            </a:r>
            <a:r>
              <a:rPr lang="en-US" sz="4400" b="1" dirty="0">
                <a:solidFill>
                  <a:schemeClr val="bg1"/>
                </a:solidFill>
                <a:latin typeface="Bradley Hand ITC" pitchFamily="66" charset="0"/>
              </a:rPr>
              <a:t>matter</a:t>
            </a:r>
            <a:r>
              <a:rPr lang="en-US" sz="4400" dirty="0">
                <a:solidFill>
                  <a:schemeClr val="bg1"/>
                </a:solidFill>
                <a:latin typeface="Bradley Hand ITC" pitchFamily="66" charset="0"/>
              </a:rPr>
              <a:t> an object has. </a:t>
            </a:r>
          </a:p>
          <a:p>
            <a:pPr>
              <a:buNone/>
            </a:pPr>
            <a:endParaRPr lang="en-US" sz="4400" dirty="0">
              <a:solidFill>
                <a:schemeClr val="bg1"/>
              </a:solidFill>
              <a:latin typeface="Bradley Hand ITC" pitchFamily="66"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solidFill>
                  <a:schemeClr val="bg1"/>
                </a:solidFill>
                <a:latin typeface="Bradley Hand ITC" pitchFamily="66" charset="0"/>
              </a:rPr>
              <a:t>EX: When an astronaut weighs herself here on earth she weighs 150lbs, but when she weighs herself on the moon she weighs less. Her body didn’t loose any matter, but the force of gravity on the moon </a:t>
            </a:r>
            <a:r>
              <a:rPr lang="en-US" dirty="0" smtClean="0">
                <a:solidFill>
                  <a:schemeClr val="bg1"/>
                </a:solidFill>
                <a:latin typeface="Bradley Hand ITC" pitchFamily="66" charset="0"/>
              </a:rPr>
              <a:t>is</a:t>
            </a:r>
            <a:r>
              <a:rPr lang="en-US" dirty="0" smtClean="0">
                <a:solidFill>
                  <a:schemeClr val="bg1"/>
                </a:solidFill>
                <a:latin typeface="Bradley Hand ITC" pitchFamily="66" charset="0"/>
              </a:rPr>
              <a:t> </a:t>
            </a:r>
            <a:r>
              <a:rPr lang="en-US" dirty="0">
                <a:solidFill>
                  <a:schemeClr val="bg1"/>
                </a:solidFill>
                <a:latin typeface="Bradley Hand ITC" pitchFamily="66" charset="0"/>
              </a:rPr>
              <a:t>less, so her weight changed—not her mass. </a:t>
            </a:r>
          </a:p>
          <a:p>
            <a:endParaRPr lang="en-US" dirty="0">
              <a:solidFill>
                <a:schemeClr val="bg1"/>
              </a:solidFill>
              <a:latin typeface="Bradley Hand ITC" pitchFamily="66"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None/>
            </a:pPr>
            <a:r>
              <a:rPr lang="en-US" sz="4400" dirty="0">
                <a:solidFill>
                  <a:schemeClr val="bg1"/>
                </a:solidFill>
                <a:latin typeface="Bradley Hand ITC" pitchFamily="66" charset="0"/>
              </a:rPr>
              <a:t>The cart is lighter when there is no food in it, right? Therefore it has less </a:t>
            </a:r>
            <a:r>
              <a:rPr lang="en-US" sz="4400" b="1" dirty="0">
                <a:solidFill>
                  <a:schemeClr val="bg1"/>
                </a:solidFill>
                <a:latin typeface="Bradley Hand ITC" pitchFamily="66" charset="0"/>
              </a:rPr>
              <a:t>mass</a:t>
            </a:r>
            <a:r>
              <a:rPr lang="en-US" sz="4400" dirty="0">
                <a:solidFill>
                  <a:schemeClr val="bg1"/>
                </a:solidFill>
                <a:latin typeface="Bradley Hand ITC" pitchFamily="66" charset="0"/>
              </a:rPr>
              <a:t>. </a:t>
            </a:r>
          </a:p>
          <a:p>
            <a:pPr>
              <a:buNone/>
            </a:pPr>
            <a:endParaRPr lang="en-US" sz="4400" dirty="0">
              <a:solidFill>
                <a:schemeClr val="bg1"/>
              </a:solidFill>
              <a:latin typeface="Bradley Hand ITC"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None/>
            </a:pPr>
            <a:r>
              <a:rPr lang="en-US" sz="4400" dirty="0" smtClean="0">
                <a:solidFill>
                  <a:schemeClr val="bg1"/>
                </a:solidFill>
                <a:latin typeface="Bradley Hand ITC" pitchFamily="66" charset="0"/>
              </a:rPr>
              <a:t>Less mass means that you don’t have to </a:t>
            </a:r>
            <a:r>
              <a:rPr lang="en-US" sz="4400" i="1" dirty="0" smtClean="0">
                <a:solidFill>
                  <a:schemeClr val="bg1"/>
                </a:solidFill>
                <a:latin typeface="Bradley Hand ITC" pitchFamily="66" charset="0"/>
              </a:rPr>
              <a:t>work</a:t>
            </a:r>
            <a:r>
              <a:rPr lang="en-US" sz="4400" dirty="0" smtClean="0">
                <a:solidFill>
                  <a:schemeClr val="bg1"/>
                </a:solidFill>
                <a:latin typeface="Bradley Hand ITC" pitchFamily="66" charset="0"/>
              </a:rPr>
              <a:t> as hard to push the cart, and because of that you can push it faster. </a:t>
            </a:r>
          </a:p>
          <a:p>
            <a:pPr>
              <a:buNone/>
            </a:pPr>
            <a:endParaRPr lang="en-US" sz="4400" dirty="0">
              <a:latin typeface="Bradley Hand ITC" pitchFamily="66"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Autofit/>
          </a:bodyPr>
          <a:lstStyle/>
          <a:p>
            <a:r>
              <a:rPr lang="en-US" sz="4400" dirty="0">
                <a:solidFill>
                  <a:schemeClr val="bg1"/>
                </a:solidFill>
                <a:latin typeface="Bradley Hand ITC" pitchFamily="66" charset="0"/>
              </a:rPr>
              <a:t>This is a perfect example of Newton’s 2</a:t>
            </a:r>
            <a:r>
              <a:rPr lang="en-US" sz="4400" baseline="30000" dirty="0">
                <a:solidFill>
                  <a:schemeClr val="bg1"/>
                </a:solidFill>
                <a:latin typeface="Bradley Hand ITC" pitchFamily="66" charset="0"/>
              </a:rPr>
              <a:t>nd</a:t>
            </a:r>
            <a:r>
              <a:rPr lang="en-US" sz="4400" dirty="0">
                <a:solidFill>
                  <a:schemeClr val="bg1"/>
                </a:solidFill>
                <a:latin typeface="Bradley Hand ITC" pitchFamily="66" charset="0"/>
              </a:rPr>
              <a:t> law of motion, which states that </a:t>
            </a:r>
            <a:r>
              <a:rPr lang="en-US" sz="4400" b="1" dirty="0">
                <a:solidFill>
                  <a:schemeClr val="bg1"/>
                </a:solidFill>
                <a:latin typeface="Bradley Hand ITC" pitchFamily="66" charset="0"/>
              </a:rPr>
              <a:t>net force of  an object is equal to the product of its acceleration and it’s mass OR </a:t>
            </a:r>
            <a:endParaRPr lang="en-US" sz="4400" dirty="0">
              <a:solidFill>
                <a:schemeClr val="bg1"/>
              </a:solidFill>
              <a:latin typeface="Bradley Hand ITC" pitchFamily="66" charset="0"/>
            </a:endParaRPr>
          </a:p>
          <a:p>
            <a:pPr>
              <a:buNone/>
            </a:pPr>
            <a:endParaRPr lang="en-US" sz="4400" dirty="0">
              <a:solidFill>
                <a:schemeClr val="bg1"/>
              </a:solidFill>
              <a:latin typeface="Bradley Hand ITC"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None/>
            </a:pPr>
            <a:endParaRPr lang="en-US" sz="4800" b="1" dirty="0" smtClean="0">
              <a:solidFill>
                <a:schemeClr val="bg1"/>
              </a:solidFill>
              <a:latin typeface="Bradley Hand ITC" pitchFamily="66" charset="0"/>
            </a:endParaRPr>
          </a:p>
          <a:p>
            <a:pPr>
              <a:buNone/>
            </a:pPr>
            <a:r>
              <a:rPr lang="en-US" sz="4800" b="1" dirty="0" smtClean="0">
                <a:solidFill>
                  <a:schemeClr val="bg1"/>
                </a:solidFill>
                <a:latin typeface="Bradley Hand ITC" pitchFamily="66" charset="0"/>
              </a:rPr>
              <a:t>F=</a:t>
            </a:r>
            <a:r>
              <a:rPr lang="en-US" sz="4800" b="1" dirty="0" err="1" smtClean="0">
                <a:solidFill>
                  <a:schemeClr val="bg1"/>
                </a:solidFill>
                <a:latin typeface="Bradley Hand ITC" pitchFamily="66" charset="0"/>
              </a:rPr>
              <a:t>massXacceleration</a:t>
            </a:r>
            <a:r>
              <a:rPr lang="en-US" sz="4800" b="1" dirty="0" smtClean="0">
                <a:solidFill>
                  <a:schemeClr val="bg1"/>
                </a:solidFill>
                <a:latin typeface="Bradley Hand ITC" pitchFamily="66" charset="0"/>
              </a:rPr>
              <a:t> </a:t>
            </a:r>
            <a:r>
              <a:rPr lang="en-US" sz="4800" b="1" dirty="0" smtClean="0">
                <a:solidFill>
                  <a:schemeClr val="bg1"/>
                </a:solidFill>
                <a:latin typeface="Bradley Hand ITC" pitchFamily="66" charset="0"/>
              </a:rPr>
              <a:t>(F=ma).</a:t>
            </a:r>
            <a:endParaRPr lang="en-US" sz="4800" dirty="0" smtClean="0">
              <a:solidFill>
                <a:schemeClr val="bg1"/>
              </a:solidFill>
              <a:latin typeface="Bradley Hand ITC" pitchFamily="66" charset="0"/>
            </a:endParaRPr>
          </a:p>
          <a:p>
            <a:endParaRPr lang="en-US" sz="4800"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4400" dirty="0">
                <a:solidFill>
                  <a:schemeClr val="bg1"/>
                </a:solidFill>
                <a:latin typeface="Bradley Hand ITC" pitchFamily="66" charset="0"/>
              </a:rPr>
              <a:t>The units scientists use for force are </a:t>
            </a:r>
            <a:r>
              <a:rPr lang="en-US" sz="4400" dirty="0" err="1">
                <a:solidFill>
                  <a:schemeClr val="bg1"/>
                </a:solidFill>
                <a:latin typeface="Bradley Hand ITC" pitchFamily="66" charset="0"/>
              </a:rPr>
              <a:t>Newtons</a:t>
            </a:r>
            <a:r>
              <a:rPr lang="en-US" sz="4400" dirty="0">
                <a:solidFill>
                  <a:schemeClr val="bg1"/>
                </a:solidFill>
                <a:latin typeface="Bradley Hand ITC" pitchFamily="66" charset="0"/>
              </a:rPr>
              <a:t> (</a:t>
            </a:r>
            <a:r>
              <a:rPr lang="en-US" sz="4400" b="1" dirty="0">
                <a:solidFill>
                  <a:schemeClr val="bg1"/>
                </a:solidFill>
                <a:latin typeface="Bradley Hand ITC" pitchFamily="66" charset="0"/>
              </a:rPr>
              <a:t>N</a:t>
            </a:r>
            <a:r>
              <a:rPr lang="en-US" sz="4400" dirty="0">
                <a:solidFill>
                  <a:schemeClr val="bg1"/>
                </a:solidFill>
                <a:latin typeface="Bradley Hand ITC" pitchFamily="66" charset="0"/>
              </a:rPr>
              <a:t>).</a:t>
            </a:r>
          </a:p>
          <a:p>
            <a:endParaRPr lang="en-US" sz="4400" dirty="0">
              <a:solidFill>
                <a:schemeClr val="bg1"/>
              </a:solidFill>
              <a:latin typeface="Bradley Hand ITC"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4400" dirty="0">
                <a:solidFill>
                  <a:schemeClr val="bg1"/>
                </a:solidFill>
                <a:latin typeface="Bradley Hand ITC" pitchFamily="66" charset="0"/>
              </a:rPr>
              <a:t>The </a:t>
            </a:r>
            <a:r>
              <a:rPr lang="en-US" sz="4400" dirty="0" err="1">
                <a:solidFill>
                  <a:schemeClr val="bg1"/>
                </a:solidFill>
                <a:latin typeface="Bradley Hand ITC" pitchFamily="66" charset="0"/>
              </a:rPr>
              <a:t>newton</a:t>
            </a:r>
            <a:r>
              <a:rPr lang="en-US" sz="4400" dirty="0">
                <a:solidFill>
                  <a:schemeClr val="bg1"/>
                </a:solidFill>
                <a:latin typeface="Bradley Hand ITC" pitchFamily="66" charset="0"/>
              </a:rPr>
              <a:t> is composed of units for acceleration, which are meters/second/second (</a:t>
            </a:r>
            <a:r>
              <a:rPr lang="en-US" sz="4400" b="1" dirty="0">
                <a:solidFill>
                  <a:schemeClr val="bg1"/>
                </a:solidFill>
                <a:latin typeface="Bradley Hand ITC" pitchFamily="66" charset="0"/>
              </a:rPr>
              <a:t>m/s/s</a:t>
            </a:r>
            <a:r>
              <a:rPr lang="en-US" sz="4400" dirty="0">
                <a:solidFill>
                  <a:schemeClr val="bg1"/>
                </a:solidFill>
                <a:latin typeface="Bradley Hand ITC" pitchFamily="66" charset="0"/>
              </a:rPr>
              <a:t>) and units for mass, which are kilograms (</a:t>
            </a:r>
            <a:r>
              <a:rPr lang="en-US" sz="4400" b="1" dirty="0">
                <a:solidFill>
                  <a:schemeClr val="bg1"/>
                </a:solidFill>
                <a:latin typeface="Bradley Hand ITC" pitchFamily="66" charset="0"/>
              </a:rPr>
              <a:t>kg</a:t>
            </a:r>
            <a:r>
              <a:rPr lang="en-US" sz="4400" dirty="0">
                <a:solidFill>
                  <a:schemeClr val="bg1"/>
                </a:solidFill>
                <a:latin typeface="Bradley Hand ITC" pitchFamily="66" charset="0"/>
              </a:rPr>
              <a:t>). </a:t>
            </a:r>
          </a:p>
          <a:p>
            <a:r>
              <a:rPr lang="en-US" sz="4400" dirty="0">
                <a:solidFill>
                  <a:schemeClr val="bg1"/>
                </a:solidFill>
                <a:latin typeface="Bradley Hand ITC" pitchFamily="66" charset="0"/>
              </a:rPr>
              <a:t>F(N)=m(kg)a(m/s/s) </a:t>
            </a:r>
          </a:p>
          <a:p>
            <a:pPr>
              <a:buNone/>
            </a:pPr>
            <a:endParaRPr lang="en-US" sz="4400" dirty="0">
              <a:solidFill>
                <a:schemeClr val="bg1"/>
              </a:solidFill>
              <a:latin typeface="Bradley Hand ITC"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4400" dirty="0">
                <a:solidFill>
                  <a:schemeClr val="bg1"/>
                </a:solidFill>
                <a:latin typeface="Bradley Hand ITC" pitchFamily="66" charset="0"/>
              </a:rPr>
              <a:t>If you double the acceleration of an object, then the force must also double. </a:t>
            </a:r>
          </a:p>
          <a:p>
            <a:pPr>
              <a:buNone/>
            </a:pPr>
            <a:endParaRPr lang="en-US" sz="4400" dirty="0">
              <a:solidFill>
                <a:schemeClr val="bg1"/>
              </a:solidFill>
              <a:latin typeface="Bradley Hand ITC"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TotalTime>
  <Words>633</Words>
  <Application>Microsoft Office PowerPoint</Application>
  <PresentationFormat>On-screen Show (4:3)</PresentationFormat>
  <Paragraphs>37</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Force, Mass, and Acceleration </vt:lpstr>
      <vt:lpstr>Slide 2</vt:lpstr>
      <vt:lpstr>Slide 3</vt:lpstr>
      <vt:lpstr>Slide 4</vt:lpstr>
      <vt:lpstr>Slide 5</vt:lpstr>
      <vt:lpstr>Slide 6</vt:lpstr>
      <vt:lpstr>Slide 7</vt:lpstr>
      <vt:lpstr>Slide 8</vt:lpstr>
      <vt:lpstr>Slide 9</vt:lpstr>
      <vt:lpstr>Slide 10</vt:lpstr>
      <vt:lpstr>Slide 11</vt:lpstr>
      <vt:lpstr>Slide 12</vt:lpstr>
      <vt:lpstr>Friction </vt:lpstr>
      <vt:lpstr>Slide 14</vt:lpstr>
      <vt:lpstr>Slide 15</vt:lpstr>
      <vt:lpstr>Slide 16</vt:lpstr>
      <vt:lpstr>Slide 17</vt:lpstr>
      <vt:lpstr>Slide 18</vt:lpstr>
      <vt:lpstr>Slide 19</vt:lpstr>
      <vt:lpstr>Slide 20</vt:lpstr>
      <vt:lpstr>Slide 21</vt:lpstr>
      <vt:lpstr>Gravity </vt:lpstr>
      <vt:lpstr>Slide 23</vt:lpstr>
      <vt:lpstr>Slide 24</vt:lpstr>
      <vt:lpstr>Slide 25</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Force, Mass, and Acceleration</dc:title>
  <dc:creator>Denisse</dc:creator>
  <cp:lastModifiedBy>Denisse</cp:lastModifiedBy>
  <cp:revision>17</cp:revision>
  <dcterms:created xsi:type="dcterms:W3CDTF">2012-10-22T21:14:59Z</dcterms:created>
  <dcterms:modified xsi:type="dcterms:W3CDTF">2012-10-23T03:09:08Z</dcterms:modified>
</cp:coreProperties>
</file>